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7" r:id="rId21"/>
    <p:sldId id="276" r:id="rId22"/>
    <p:sldId id="278" r:id="rId23"/>
    <p:sldId id="279" r:id="rId24"/>
    <p:sldId id="280" r:id="rId25"/>
    <p:sldId id="281" r:id="rId26"/>
    <p:sldId id="282" r:id="rId27"/>
    <p:sldId id="283" r:id="rId28"/>
    <p:sldId id="284" r:id="rId29"/>
    <p:sldId id="28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01" d="100"/>
          <a:sy n="101" d="100"/>
        </p:scale>
        <p:origin x="138" y="324"/>
      </p:cViewPr>
      <p:guideLst>
        <p:guide orient="horz" pos="2160"/>
        <p:guide pos="3840"/>
      </p:guideLst>
    </p:cSldViewPr>
  </p:slideViewPr>
  <p:notesTextViewPr>
    <p:cViewPr>
      <p:scale>
        <a:sx n="1" d="1"/>
        <a:sy n="1" d="1"/>
      </p:scale>
      <p:origin x="0" y="0"/>
    </p:cViewPr>
  </p:notesTextViewPr>
  <p:sorterViewPr>
    <p:cViewPr>
      <p:scale>
        <a:sx n="100" d="100"/>
        <a:sy n="100" d="100"/>
      </p:scale>
      <p:origin x="0" y="-334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AA184832-B012-4AB4-B876-4FE9E569A900}" type="datetimeFigureOut">
              <a:rPr lang="en-GB" smtClean="0"/>
              <a:t>24/05/2018</a:t>
            </a:fld>
            <a:endParaRPr lang="en-GB"/>
          </a:p>
        </p:txBody>
      </p:sp>
      <p:sp>
        <p:nvSpPr>
          <p:cNvPr id="5" name="Footer Placeholder 4"/>
          <p:cNvSpPr>
            <a:spLocks noGrp="1"/>
          </p:cNvSpPr>
          <p:nvPr>
            <p:ph type="ftr" sz="quarter" idx="11"/>
          </p:nvPr>
        </p:nvSpPr>
        <p:spPr>
          <a:xfrm>
            <a:off x="1371600" y="4323845"/>
            <a:ext cx="6400800" cy="365125"/>
          </a:xfrm>
        </p:spPr>
        <p:txBody>
          <a:bodyPr/>
          <a:lstStyle/>
          <a:p>
            <a:endParaRPr lang="en-GB"/>
          </a:p>
        </p:txBody>
      </p:sp>
      <p:sp>
        <p:nvSpPr>
          <p:cNvPr id="6" name="Slide Number Placeholder 5"/>
          <p:cNvSpPr>
            <a:spLocks noGrp="1"/>
          </p:cNvSpPr>
          <p:nvPr>
            <p:ph type="sldNum" sz="quarter" idx="12"/>
          </p:nvPr>
        </p:nvSpPr>
        <p:spPr>
          <a:xfrm>
            <a:off x="8077200" y="1430866"/>
            <a:ext cx="2743200"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738898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54618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443683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a:xfrm>
            <a:off x="685800" y="379941"/>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07145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a:xfrm>
            <a:off x="685800" y="378883"/>
            <a:ext cx="6991492" cy="365125"/>
          </a:xfrm>
        </p:spPr>
        <p:txBody>
          <a:bodyPr/>
          <a:lstStyle/>
          <a:p>
            <a:endParaRPr lang="en-GB"/>
          </a:p>
        </p:txBody>
      </p:sp>
      <p:sp>
        <p:nvSpPr>
          <p:cNvPr id="7" name="Slide Number Placeholder 6"/>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307743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24/05/2018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889338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AA184832-B012-4AB4-B876-4FE9E569A900}" type="datetimeFigureOut">
              <a:rPr lang="en-GB" smtClean="0"/>
              <a:t>24/05/2018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789045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24/05/2018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939164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AA184832-B012-4AB4-B876-4FE9E569A900}" type="datetimeFigureOut">
              <a:rPr lang="en-GB" smtClean="0"/>
              <a:t>24/05/2018</a:t>
            </a:fld>
            <a:endParaRPr lang="en-GB"/>
          </a:p>
        </p:txBody>
      </p:sp>
      <p:sp>
        <p:nvSpPr>
          <p:cNvPr id="5" name="Footer Placeholder 4"/>
          <p:cNvSpPr>
            <a:spLocks noGrp="1"/>
          </p:cNvSpPr>
          <p:nvPr>
            <p:ph type="ftr" sz="quarter" idx="11"/>
          </p:nvPr>
        </p:nvSpPr>
        <p:spPr>
          <a:xfrm>
            <a:off x="685800" y="381000"/>
            <a:ext cx="6991492" cy="36512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1994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184832-B012-4AB4-B876-4FE9E569A900}" type="datetimeFigureOut">
              <a:rPr lang="en-GB" smtClean="0"/>
              <a:t>24/05/2018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983521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AA184832-B012-4AB4-B876-4FE9E569A900}" type="datetimeFigureOut">
              <a:rPr lang="en-GB" smtClean="0"/>
              <a:t>24/05/2018</a:t>
            </a:fld>
            <a:endParaRPr lang="en-GB"/>
          </a:p>
        </p:txBody>
      </p:sp>
      <p:sp>
        <p:nvSpPr>
          <p:cNvPr id="5" name="Footer Placeholder 4"/>
          <p:cNvSpPr>
            <a:spLocks noGrp="1"/>
          </p:cNvSpPr>
          <p:nvPr>
            <p:ph type="ftr" sz="quarter" idx="11"/>
          </p:nvPr>
        </p:nvSpPr>
        <p:spPr>
          <a:xfrm>
            <a:off x="685800" y="381001"/>
            <a:ext cx="6991492" cy="364065"/>
          </a:xfrm>
        </p:spPr>
        <p:txBody>
          <a:bodyPr/>
          <a:lstStyle/>
          <a:p>
            <a:endParaRPr lang="en-GB"/>
          </a:p>
        </p:txBody>
      </p:sp>
      <p:sp>
        <p:nvSpPr>
          <p:cNvPr id="6" name="Slide Number Placeholder 5"/>
          <p:cNvSpPr>
            <a:spLocks noGrp="1"/>
          </p:cNvSpPr>
          <p:nvPr>
            <p:ph type="sldNum" sz="quarter" idx="12"/>
          </p:nvPr>
        </p:nvSpPr>
        <p:spPr>
          <a:xfrm>
            <a:off x="10862452" y="381000"/>
            <a:ext cx="643748" cy="365125"/>
          </a:xfrm>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87137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047287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184832-B012-4AB4-B876-4FE9E569A900}" type="datetimeFigureOut">
              <a:rPr lang="en-GB" smtClean="0"/>
              <a:t>24/05/2018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248377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184832-B012-4AB4-B876-4FE9E569A900}" type="datetimeFigureOut">
              <a:rPr lang="en-GB" smtClean="0"/>
              <a:t>24/05/2018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97219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84832-B012-4AB4-B876-4FE9E569A900}" type="datetimeFigureOut">
              <a:rPr lang="en-GB" smtClean="0"/>
              <a:t>24/05/2018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364222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2521182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184832-B012-4AB4-B876-4FE9E569A900}" type="datetimeFigureOut">
              <a:rPr lang="en-GB" smtClean="0"/>
              <a:t>24/05/2018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94A5E1F-4F2C-4F1D-A2F6-9B99E4E7AB6B}" type="slidenum">
              <a:rPr lang="en-GB" smtClean="0"/>
              <a:t>‹#›</a:t>
            </a:fld>
            <a:endParaRPr lang="en-GB"/>
          </a:p>
        </p:txBody>
      </p:sp>
    </p:spTree>
    <p:extLst>
      <p:ext uri="{BB962C8B-B14F-4D97-AF65-F5344CB8AC3E}">
        <p14:creationId xmlns:p14="http://schemas.microsoft.com/office/powerpoint/2010/main" val="171345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A184832-B012-4AB4-B876-4FE9E569A900}" type="datetimeFigureOut">
              <a:rPr lang="en-GB" smtClean="0"/>
              <a:t>24/05/2018</a:t>
            </a:fld>
            <a:endParaRPr lang="en-GB"/>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94A5E1F-4F2C-4F1D-A2F6-9B99E4E7AB6B}" type="slidenum">
              <a:rPr lang="en-GB" smtClean="0"/>
              <a:t>‹#›</a:t>
            </a:fld>
            <a:endParaRPr lang="en-GB"/>
          </a:p>
        </p:txBody>
      </p:sp>
    </p:spTree>
    <p:extLst>
      <p:ext uri="{BB962C8B-B14F-4D97-AF65-F5344CB8AC3E}">
        <p14:creationId xmlns:p14="http://schemas.microsoft.com/office/powerpoint/2010/main" val="665280913"/>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59525" y="170656"/>
            <a:ext cx="823245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Tree>
    <p:extLst>
      <p:ext uri="{BB962C8B-B14F-4D97-AF65-F5344CB8AC3E}">
        <p14:creationId xmlns:p14="http://schemas.microsoft.com/office/powerpoint/2010/main" val="1377771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17653" y="170656"/>
            <a:ext cx="8974327"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1754326"/>
          </a:xfrm>
          <a:prstGeom prst="rect">
            <a:avLst/>
          </a:prstGeom>
          <a:noFill/>
        </p:spPr>
        <p:txBody>
          <a:bodyPr wrap="square" rtlCol="0">
            <a:spAutoFit/>
          </a:bodyPr>
          <a:lstStyle/>
          <a:p>
            <a:pPr marL="514350" indent="-514350">
              <a:buAutoNum type="arabicPeriod"/>
            </a:pPr>
            <a:r>
              <a:rPr lang="en-GB" sz="2400" b="1" dirty="0">
                <a:solidFill>
                  <a:srgbClr val="FFFF00"/>
                </a:solidFill>
              </a:rPr>
              <a:t>Challenge and response</a:t>
            </a:r>
          </a:p>
          <a:p>
            <a:pPr marL="361950" indent="-361950"/>
            <a:r>
              <a:rPr lang="en-GB" sz="2800" b="1" dirty="0">
                <a:solidFill>
                  <a:srgbClr val="FFFF00"/>
                </a:solidFill>
              </a:rPr>
              <a:t>2. Jesus and his sheep</a:t>
            </a:r>
          </a:p>
          <a:p>
            <a:pPr marL="895350" indent="-352425">
              <a:buClr>
                <a:schemeClr val="accent6">
                  <a:lumMod val="40000"/>
                  <a:lumOff val="60000"/>
                </a:schemeClr>
              </a:buClr>
              <a:buFont typeface="+mj-lt"/>
              <a:buAutoNum type="romanLcPeriod"/>
            </a:pPr>
            <a:r>
              <a:rPr lang="en-GB" sz="2800" b="1" dirty="0">
                <a:solidFill>
                  <a:srgbClr val="FFFF00"/>
                </a:solidFill>
              </a:rPr>
              <a:t>	</a:t>
            </a:r>
            <a:r>
              <a:rPr lang="en-GB" sz="2800" b="1" dirty="0">
                <a:solidFill>
                  <a:schemeClr val="accent6">
                    <a:lumMod val="40000"/>
                    <a:lumOff val="60000"/>
                  </a:schemeClr>
                </a:solidFill>
              </a:rPr>
              <a:t>Jesus’ sheep hear his voice</a:t>
            </a:r>
          </a:p>
          <a:p>
            <a:pPr marL="895350" indent="-352425">
              <a:buClr>
                <a:schemeClr val="accent6">
                  <a:lumMod val="40000"/>
                  <a:lumOff val="60000"/>
                </a:schemeClr>
              </a:buClr>
              <a:buFont typeface="+mj-lt"/>
              <a:buAutoNum type="romanLcPeriod"/>
            </a:pPr>
            <a:r>
              <a:rPr lang="en-GB" sz="2800" b="1" dirty="0">
                <a:solidFill>
                  <a:schemeClr val="accent6">
                    <a:lumMod val="40000"/>
                    <a:lumOff val="60000"/>
                  </a:schemeClr>
                </a:solidFill>
              </a:rPr>
              <a:t>Jesus’ sheep receive eternal life</a:t>
            </a:r>
          </a:p>
        </p:txBody>
      </p:sp>
    </p:spTree>
    <p:extLst>
      <p:ext uri="{BB962C8B-B14F-4D97-AF65-F5344CB8AC3E}">
        <p14:creationId xmlns:p14="http://schemas.microsoft.com/office/powerpoint/2010/main" val="348277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00400" y="170656"/>
            <a:ext cx="8991580" cy="1028416"/>
          </a:xfrm>
        </p:spPr>
        <p:txBody>
          <a:bodyPr anchor="t">
            <a:normAutofit/>
          </a:bodyPr>
          <a:lstStyle/>
          <a:p>
            <a:pPr algn="ctr"/>
            <a:r>
              <a:rPr lang="en-GB" sz="36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4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185214"/>
          </a:xfrm>
          <a:prstGeom prst="rect">
            <a:avLst/>
          </a:prstGeom>
          <a:noFill/>
        </p:spPr>
        <p:txBody>
          <a:bodyPr wrap="square" rtlCol="0">
            <a:spAutoFit/>
          </a:bodyPr>
          <a:lstStyle/>
          <a:p>
            <a:pPr marL="514350" indent="-514350">
              <a:buAutoNum type="arabicPeriod"/>
            </a:pPr>
            <a:r>
              <a:rPr lang="en-GB" sz="2400" b="1" dirty="0">
                <a:solidFill>
                  <a:srgbClr val="FFFF00"/>
                </a:solidFill>
              </a:rPr>
              <a:t>Challenge and response</a:t>
            </a:r>
          </a:p>
          <a:p>
            <a:pPr marL="361950" indent="-361950"/>
            <a:r>
              <a:rPr lang="en-GB" sz="2800" b="1" dirty="0">
                <a:solidFill>
                  <a:srgbClr val="FFFF00"/>
                </a:solidFill>
              </a:rPr>
              <a:t>2. Jesus and his sheep</a:t>
            </a:r>
          </a:p>
          <a:p>
            <a:pPr marL="895350" indent="-352425">
              <a:buClr>
                <a:schemeClr val="accent6">
                  <a:lumMod val="40000"/>
                  <a:lumOff val="60000"/>
                </a:schemeClr>
              </a:buClr>
              <a:buFont typeface="+mj-lt"/>
              <a:buAutoNum type="romanLcPeriod"/>
            </a:pPr>
            <a:r>
              <a:rPr lang="en-GB" sz="2800" b="1" dirty="0">
                <a:solidFill>
                  <a:srgbClr val="FFFF00"/>
                </a:solidFill>
              </a:rPr>
              <a:t>	</a:t>
            </a:r>
            <a:r>
              <a:rPr lang="en-GB" sz="2800" b="1" dirty="0">
                <a:solidFill>
                  <a:schemeClr val="accent6">
                    <a:lumMod val="40000"/>
                    <a:lumOff val="60000"/>
                  </a:schemeClr>
                </a:solidFill>
              </a:rPr>
              <a:t>Jesus’ sheep hear his voice</a:t>
            </a:r>
          </a:p>
          <a:p>
            <a:pPr marL="895350" indent="-352425">
              <a:buClr>
                <a:schemeClr val="accent6">
                  <a:lumMod val="40000"/>
                  <a:lumOff val="60000"/>
                </a:schemeClr>
              </a:buClr>
              <a:buFont typeface="+mj-lt"/>
              <a:buAutoNum type="romanLcPeriod"/>
            </a:pPr>
            <a:r>
              <a:rPr lang="en-GB" sz="2800" b="1" dirty="0">
                <a:solidFill>
                  <a:schemeClr val="accent6">
                    <a:lumMod val="40000"/>
                    <a:lumOff val="60000"/>
                  </a:schemeClr>
                </a:solidFill>
              </a:rPr>
              <a:t>Jesus’ sheep receive eternal life</a:t>
            </a:r>
          </a:p>
          <a:p>
            <a:pPr marL="895350" indent="-352425">
              <a:buClr>
                <a:schemeClr val="accent6">
                  <a:lumMod val="40000"/>
                  <a:lumOff val="60000"/>
                </a:schemeClr>
              </a:buClr>
              <a:buFont typeface="+mj-lt"/>
              <a:buAutoNum type="romanLcPeriod"/>
            </a:pPr>
            <a:r>
              <a:rPr lang="en-GB" sz="2800" b="1" dirty="0">
                <a:solidFill>
                  <a:schemeClr val="accent6">
                    <a:lumMod val="40000"/>
                    <a:lumOff val="60000"/>
                  </a:schemeClr>
                </a:solidFill>
              </a:rPr>
              <a:t>Jesus’ sheep receive protection</a:t>
            </a:r>
          </a:p>
        </p:txBody>
      </p:sp>
    </p:spTree>
    <p:extLst>
      <p:ext uri="{BB962C8B-B14F-4D97-AF65-F5344CB8AC3E}">
        <p14:creationId xmlns:p14="http://schemas.microsoft.com/office/powerpoint/2010/main" val="2382173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123658"/>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pPr marL="361950" indent="-361950"/>
            <a:r>
              <a:rPr lang="en-GB" sz="2800" b="1" dirty="0">
                <a:solidFill>
                  <a:srgbClr val="FFFF00"/>
                </a:solidFill>
              </a:rPr>
              <a:t>3. Jesus and his Father - </a:t>
            </a:r>
            <a:r>
              <a:rPr lang="en-GB" sz="2400" b="1" i="1" dirty="0">
                <a:ln w="12700">
                  <a:solidFill>
                    <a:schemeClr val="accent1"/>
                  </a:solidFill>
                </a:ln>
                <a:solidFill>
                  <a:srgbClr val="FFFF00"/>
                </a:solidFill>
              </a:rPr>
              <a:t>“My Father, who has given them to Me, is greater than all; and no one is able to snatch them out of the Father’s hand. I and the Father are one” </a:t>
            </a:r>
            <a:r>
              <a:rPr lang="en-GB" sz="2400" b="1" dirty="0">
                <a:ln w="12700">
                  <a:solidFill>
                    <a:schemeClr val="accent1"/>
                  </a:solidFill>
                </a:ln>
                <a:solidFill>
                  <a:srgbClr val="FFFF00"/>
                </a:solidFill>
              </a:rPr>
              <a:t>(vv.29-30)</a:t>
            </a:r>
            <a:r>
              <a:rPr lang="en-GB" sz="2800" b="1" dirty="0">
                <a:solidFill>
                  <a:srgbClr val="FFFF00"/>
                </a:solidFill>
              </a:rPr>
              <a:t>	</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3416361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09026" y="170656"/>
            <a:ext cx="8982954" cy="1028416"/>
          </a:xfrm>
        </p:spPr>
        <p:txBody>
          <a:bodyPr anchor="t">
            <a:normAutofit/>
          </a:bodyPr>
          <a:lstStyle/>
          <a:p>
            <a:pPr algn="ctr"/>
            <a:r>
              <a:rPr lang="en-GB" sz="3600" b="1" cap="none" dirty="0">
                <a:ln w="19050">
                  <a:solidFill>
                    <a:schemeClr val="bg1"/>
                  </a:solidFill>
                </a:ln>
                <a:solidFill>
                  <a:srgbClr val="FFFF00"/>
                </a:solidFill>
              </a:rPr>
              <a:t>Attentive sheep or rebellious goats?</a:t>
            </a:r>
            <a:br>
              <a:rPr lang="en-GB" sz="3600" b="1" cap="none" dirty="0">
                <a:ln w="19050">
                  <a:solidFill>
                    <a:schemeClr val="bg1"/>
                  </a:solidFill>
                </a:ln>
                <a:solidFill>
                  <a:srgbClr val="FFFF00"/>
                </a:solidFill>
              </a:rPr>
            </a:br>
            <a:r>
              <a:rPr lang="en-GB" sz="24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1754326"/>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pPr marL="361950" indent="-361950"/>
            <a:r>
              <a:rPr lang="en-GB" sz="2800" b="1" dirty="0">
                <a:solidFill>
                  <a:srgbClr val="FFFF00"/>
                </a:solidFill>
              </a:rPr>
              <a:t>3. Jesus and his Father</a:t>
            </a:r>
          </a:p>
          <a:p>
            <a:pPr marL="714375" indent="-352425">
              <a:buClr>
                <a:schemeClr val="accent6">
                  <a:lumMod val="40000"/>
                  <a:lumOff val="60000"/>
                </a:schemeClr>
              </a:buClr>
              <a:buFont typeface="+mj-lt"/>
              <a:buAutoNum type="romanLcPeriod"/>
            </a:pPr>
            <a:r>
              <a:rPr lang="en-GB" sz="2800" b="1" dirty="0">
                <a:solidFill>
                  <a:srgbClr val="FFFF00"/>
                </a:solidFill>
              </a:rPr>
              <a:t>	</a:t>
            </a:r>
            <a:r>
              <a:rPr lang="en-GB" sz="2400" b="1" dirty="0">
                <a:solidFill>
                  <a:schemeClr val="accent6">
                    <a:lumMod val="40000"/>
                    <a:lumOff val="60000"/>
                  </a:schemeClr>
                </a:solidFill>
              </a:rPr>
              <a:t>He is distinct from his Father</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500995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42272" y="170656"/>
            <a:ext cx="8249708"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062103"/>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pPr marL="361950" indent="-361950"/>
            <a:r>
              <a:rPr lang="en-GB" sz="2800" b="1" dirty="0">
                <a:solidFill>
                  <a:srgbClr val="FFFF00"/>
                </a:solidFill>
              </a:rPr>
              <a:t>3. Jesus and his Father</a:t>
            </a:r>
          </a:p>
          <a:p>
            <a:pPr marL="628650" indent="-266700">
              <a:buClr>
                <a:schemeClr val="accent6">
                  <a:lumMod val="40000"/>
                  <a:lumOff val="60000"/>
                </a:schemeClr>
              </a:buClr>
              <a:buFont typeface="+mj-lt"/>
              <a:buAutoNum type="romanLcPeriod"/>
            </a:pPr>
            <a:r>
              <a:rPr lang="en-GB" sz="2400" b="1" dirty="0">
                <a:solidFill>
                  <a:schemeClr val="accent6">
                    <a:lumMod val="40000"/>
                    <a:lumOff val="60000"/>
                  </a:schemeClr>
                </a:solidFill>
              </a:rPr>
              <a:t>  He is distinct from his Father</a:t>
            </a:r>
          </a:p>
          <a:p>
            <a:pPr marL="714375" indent="-352425">
              <a:buClr>
                <a:schemeClr val="accent6">
                  <a:lumMod val="40000"/>
                  <a:lumOff val="60000"/>
                </a:schemeClr>
              </a:buClr>
              <a:buFont typeface="+mj-lt"/>
              <a:buAutoNum type="romanLcPeriod"/>
            </a:pPr>
            <a:r>
              <a:rPr lang="en-GB" sz="2400" b="1" dirty="0">
                <a:solidFill>
                  <a:schemeClr val="accent6">
                    <a:lumMod val="40000"/>
                    <a:lumOff val="60000"/>
                  </a:schemeClr>
                </a:solidFill>
              </a:rPr>
              <a:t> They are one in nature and essence</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1048660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492990"/>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pPr marL="361950" indent="-361950"/>
            <a:r>
              <a:rPr lang="en-GB" sz="2800" b="1" dirty="0">
                <a:solidFill>
                  <a:srgbClr val="FFFF00"/>
                </a:solidFill>
              </a:rPr>
              <a:t>3. Jesus and his Father</a:t>
            </a:r>
          </a:p>
          <a:p>
            <a:pPr marL="628650" indent="-266700">
              <a:buClr>
                <a:schemeClr val="accent6">
                  <a:lumMod val="40000"/>
                  <a:lumOff val="60000"/>
                </a:schemeClr>
              </a:buClr>
              <a:buFont typeface="+mj-lt"/>
              <a:buAutoNum type="romanLcPeriod"/>
            </a:pPr>
            <a:r>
              <a:rPr lang="en-GB" sz="2400" b="1" dirty="0">
                <a:solidFill>
                  <a:schemeClr val="accent6">
                    <a:lumMod val="40000"/>
                    <a:lumOff val="60000"/>
                  </a:schemeClr>
                </a:solidFill>
              </a:rPr>
              <a:t>  He is distinct from his Father</a:t>
            </a:r>
          </a:p>
          <a:p>
            <a:pPr marL="714375" indent="-352425">
              <a:buClr>
                <a:schemeClr val="accent6">
                  <a:lumMod val="40000"/>
                  <a:lumOff val="60000"/>
                </a:schemeClr>
              </a:buClr>
              <a:buFont typeface="+mj-lt"/>
              <a:buAutoNum type="romanLcPeriod"/>
            </a:pPr>
            <a:r>
              <a:rPr lang="en-GB" sz="2400" b="1" dirty="0">
                <a:solidFill>
                  <a:schemeClr val="accent6">
                    <a:lumMod val="40000"/>
                    <a:lumOff val="60000"/>
                  </a:schemeClr>
                </a:solidFill>
              </a:rPr>
              <a:t> They are one in nature and essence</a:t>
            </a:r>
          </a:p>
          <a:p>
            <a:pPr marL="714375" indent="-352425">
              <a:buClr>
                <a:schemeClr val="accent6">
                  <a:lumMod val="40000"/>
                  <a:lumOff val="60000"/>
                </a:schemeClr>
              </a:buClr>
              <a:buFont typeface="+mj-lt"/>
              <a:buAutoNum type="romanLcPeriod"/>
            </a:pPr>
            <a:r>
              <a:rPr lang="en-GB" sz="2400" b="1" dirty="0">
                <a:solidFill>
                  <a:schemeClr val="accent6">
                    <a:lumMod val="40000"/>
                    <a:lumOff val="60000"/>
                  </a:schemeClr>
                </a:solidFill>
              </a:rPr>
              <a:t> One in purpose and action</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3719885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50898" y="170656"/>
            <a:ext cx="8241082"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231654"/>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r>
              <a:rPr lang="en-GB" sz="2800" b="1" dirty="0">
                <a:solidFill>
                  <a:srgbClr val="FFFF00"/>
                </a:solidFill>
              </a:rPr>
              <a:t>3. </a:t>
            </a:r>
            <a:r>
              <a:rPr lang="en-GB" sz="2400" b="1" dirty="0">
                <a:solidFill>
                  <a:srgbClr val="FFFF00"/>
                </a:solidFill>
              </a:rPr>
              <a:t>Jesus and his Father</a:t>
            </a:r>
          </a:p>
          <a:p>
            <a:pPr marL="361950" indent="-361950"/>
            <a:r>
              <a:rPr lang="en-GB" sz="2800" b="1" dirty="0">
                <a:solidFill>
                  <a:srgbClr val="FFFF00"/>
                </a:solidFill>
              </a:rPr>
              <a:t>4. Jewish reaction </a:t>
            </a:r>
            <a:r>
              <a:rPr lang="en-GB" sz="2400" b="1" dirty="0">
                <a:solidFill>
                  <a:srgbClr val="FFFF00"/>
                </a:solidFill>
              </a:rPr>
              <a:t>vv.31-33 </a:t>
            </a:r>
            <a:r>
              <a:rPr lang="en-GB" sz="2400" b="1" i="1" dirty="0">
                <a:ln w="12700">
                  <a:solidFill>
                    <a:schemeClr val="accent1"/>
                  </a:solidFill>
                </a:ln>
                <a:solidFill>
                  <a:srgbClr val="FFFF00"/>
                </a:solidFill>
              </a:rPr>
              <a:t>Again his Jewish opponents picked up stones to stone him, but Jesus said to them, ‘I have shown you many good works from the Father. For which of these do you stone me?’ </a:t>
            </a:r>
            <a:r>
              <a:rPr lang="en-GB" sz="2400" b="1" i="1" baseline="30000" dirty="0">
                <a:ln w="12700">
                  <a:solidFill>
                    <a:schemeClr val="accent1"/>
                  </a:solidFill>
                </a:ln>
                <a:solidFill>
                  <a:srgbClr val="FFFF00"/>
                </a:solidFill>
              </a:rPr>
              <a:t> </a:t>
            </a:r>
            <a:r>
              <a:rPr lang="en-GB" sz="2400" b="1" i="1" dirty="0">
                <a:ln w="12700">
                  <a:solidFill>
                    <a:schemeClr val="accent1"/>
                  </a:solidFill>
                </a:ln>
                <a:solidFill>
                  <a:srgbClr val="FFFF00"/>
                </a:solidFill>
              </a:rPr>
              <a:t>‘We are not stoning you for any good work,’ they replied, ‘but for blasphemy, because you, a mere man, claim to be God.’</a:t>
            </a:r>
            <a:r>
              <a:rPr lang="en-GB" sz="2400" b="1" dirty="0">
                <a:solidFill>
                  <a:schemeClr val="accent6">
                    <a:lumMod val="40000"/>
                    <a:lumOff val="60000"/>
                  </a:schemeClr>
                </a:solidFill>
              </a:rPr>
              <a:t>  </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188817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42272" y="170656"/>
            <a:ext cx="8249708"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185214"/>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r>
              <a:rPr lang="en-GB" sz="2800" b="1" dirty="0">
                <a:solidFill>
                  <a:srgbClr val="FFFF00"/>
                </a:solidFill>
              </a:rPr>
              <a:t>3. </a:t>
            </a:r>
            <a:r>
              <a:rPr lang="en-GB" sz="2400" b="1" dirty="0">
                <a:solidFill>
                  <a:srgbClr val="FFFF00"/>
                </a:solidFill>
              </a:rPr>
              <a:t>Jesus and his Father</a:t>
            </a:r>
          </a:p>
          <a:p>
            <a:pPr marL="361950" indent="-361950"/>
            <a:r>
              <a:rPr lang="en-GB" sz="2800" b="1" dirty="0">
                <a:solidFill>
                  <a:srgbClr val="FFFF00"/>
                </a:solidFill>
              </a:rPr>
              <a:t>4. Jewish reaction </a:t>
            </a:r>
            <a:r>
              <a:rPr lang="en-GB" sz="2400" b="1" dirty="0">
                <a:solidFill>
                  <a:srgbClr val="FFFF00"/>
                </a:solidFill>
              </a:rPr>
              <a:t>vv.31-33</a:t>
            </a:r>
          </a:p>
          <a:p>
            <a:pPr marL="895350" indent="-352425">
              <a:buClr>
                <a:schemeClr val="accent6">
                  <a:lumMod val="40000"/>
                  <a:lumOff val="60000"/>
                </a:schemeClr>
              </a:buClr>
              <a:buFont typeface="+mj-lt"/>
              <a:buAutoNum type="romanLcPeriod"/>
            </a:pPr>
            <a:r>
              <a:rPr lang="en-GB" sz="2400" b="1" dirty="0">
                <a:solidFill>
                  <a:srgbClr val="FFFF00"/>
                </a:solidFill>
              </a:rPr>
              <a:t>	</a:t>
            </a:r>
            <a:r>
              <a:rPr lang="en-GB" sz="2400" b="1" dirty="0">
                <a:solidFill>
                  <a:schemeClr val="accent6">
                    <a:lumMod val="40000"/>
                    <a:lumOff val="60000"/>
                  </a:schemeClr>
                </a:solidFill>
              </a:rPr>
              <a:t>they understood the implications</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238111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600986"/>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800" b="1" dirty="0">
                <a:solidFill>
                  <a:srgbClr val="FFFF00"/>
                </a:solidFill>
              </a:rPr>
              <a:t>2. </a:t>
            </a:r>
            <a:r>
              <a:rPr lang="en-GB" sz="2400" b="1" dirty="0">
                <a:solidFill>
                  <a:srgbClr val="FFFF00"/>
                </a:solidFill>
              </a:rPr>
              <a:t>Jesus and his sheep</a:t>
            </a:r>
          </a:p>
          <a:p>
            <a:r>
              <a:rPr lang="en-GB" sz="2800" b="1" dirty="0">
                <a:solidFill>
                  <a:srgbClr val="FFFF00"/>
                </a:solidFill>
              </a:rPr>
              <a:t>3. </a:t>
            </a:r>
            <a:r>
              <a:rPr lang="en-GB" sz="2400" b="1" dirty="0">
                <a:solidFill>
                  <a:srgbClr val="FFFF00"/>
                </a:solidFill>
              </a:rPr>
              <a:t>Jesus and his Father</a:t>
            </a:r>
          </a:p>
          <a:p>
            <a:pPr marL="361950" indent="-361950"/>
            <a:r>
              <a:rPr lang="en-GB" sz="2800" b="1" dirty="0">
                <a:solidFill>
                  <a:srgbClr val="FFFF00"/>
                </a:solidFill>
              </a:rPr>
              <a:t>4. Jewish reaction </a:t>
            </a:r>
            <a:r>
              <a:rPr lang="en-GB" sz="2400" b="1" dirty="0">
                <a:solidFill>
                  <a:srgbClr val="FFFF00"/>
                </a:solidFill>
              </a:rPr>
              <a:t>vv.31-33</a:t>
            </a:r>
          </a:p>
          <a:p>
            <a:pPr marL="895350" indent="-352425">
              <a:buClr>
                <a:schemeClr val="accent6">
                  <a:lumMod val="40000"/>
                  <a:lumOff val="60000"/>
                </a:schemeClr>
              </a:buClr>
              <a:buFont typeface="+mj-lt"/>
              <a:buAutoNum type="romanLcPeriod"/>
            </a:pPr>
            <a:r>
              <a:rPr lang="en-GB" sz="2400" b="1" dirty="0">
                <a:solidFill>
                  <a:srgbClr val="FFFF00"/>
                </a:solidFill>
              </a:rPr>
              <a:t>	</a:t>
            </a:r>
            <a:r>
              <a:rPr lang="en-GB" sz="2400" b="1" dirty="0">
                <a:solidFill>
                  <a:schemeClr val="accent6">
                    <a:lumMod val="40000"/>
                    <a:lumOff val="60000"/>
                  </a:schemeClr>
                </a:solidFill>
              </a:rPr>
              <a:t>they understood the implications</a:t>
            </a:r>
          </a:p>
          <a:p>
            <a:pPr marL="895350" indent="-352425"/>
            <a:r>
              <a:rPr lang="en-GB" sz="2400" b="1" dirty="0">
                <a:solidFill>
                  <a:schemeClr val="accent6">
                    <a:lumMod val="40000"/>
                    <a:lumOff val="60000"/>
                  </a:schemeClr>
                </a:solidFill>
              </a:rPr>
              <a:t>ii. Spurgeon’s comments: </a:t>
            </a:r>
            <a:r>
              <a:rPr lang="en-GB" sz="2400" b="1" i="1" dirty="0">
                <a:ln w="6350">
                  <a:solidFill>
                    <a:schemeClr val="tx1"/>
                  </a:solidFill>
                </a:ln>
                <a:solidFill>
                  <a:srgbClr val="FFC000"/>
                </a:solidFill>
              </a:rPr>
              <a:t>“If they couldn’t answer holy arguments with fair reasonings, they thought they could give hard answers with stones. If you cannot destroy the reasoning, you may, perhaps, destroy the reasoner.”</a:t>
            </a:r>
            <a:r>
              <a:rPr lang="en-GB" sz="2400" b="1" dirty="0">
                <a:ln w="6350">
                  <a:solidFill>
                    <a:schemeClr val="tx1"/>
                  </a:solidFill>
                </a:ln>
                <a:solidFill>
                  <a:srgbClr val="FFC000"/>
                </a:solidFill>
              </a:rPr>
              <a:t>   </a:t>
            </a:r>
            <a:endParaRPr lang="en-GB" sz="2800" b="1" dirty="0">
              <a:solidFill>
                <a:schemeClr val="accent6">
                  <a:lumMod val="40000"/>
                  <a:lumOff val="60000"/>
                </a:schemeClr>
              </a:solidFill>
            </a:endParaRPr>
          </a:p>
        </p:txBody>
      </p:sp>
    </p:spTree>
    <p:extLst>
      <p:ext uri="{BB962C8B-B14F-4D97-AF65-F5344CB8AC3E}">
        <p14:creationId xmlns:p14="http://schemas.microsoft.com/office/powerpoint/2010/main" val="311263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50898" y="170656"/>
            <a:ext cx="8241082"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5509200"/>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pPr marL="361950" indent="-361950"/>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vv.34-42 - </a:t>
            </a:r>
            <a:r>
              <a:rPr lang="en-GB" sz="2000" b="1" i="1" dirty="0">
                <a:ln w="6350">
                  <a:solidFill>
                    <a:srgbClr val="FF0000"/>
                  </a:solidFill>
                </a:ln>
                <a:solidFill>
                  <a:srgbClr val="FFFF00"/>
                </a:solidFill>
              </a:rPr>
              <a:t>Jesus answered them, ‘Is it not written in your Law, “I have said you are ‘gods’? If he called them “gods”, to whom the word of God came – and Scripture cannot be set aside – what about the one whom the Father set apart as his very own and sent into the world? Why then do you accuse me of blasphemy because I said, “I am God’s Son”? Do not believe me unless I do the works of my Father. But if I do them, even though you do not believe me, believe the works, that you may know and understand that the Father is in me, and I in the Father.’ Again they tried to seize him, but he escaped their grasp. Then Jesus went back across the Jordan to the place where John had been baptising in the early days. There he stayed, and many people came to him. They said, ‘Though John never performed a sign, all that John said about this man was true.’ </a:t>
            </a:r>
            <a:r>
              <a:rPr lang="en-GB" sz="2000" b="1" i="1" baseline="30000" dirty="0">
                <a:ln w="6350">
                  <a:solidFill>
                    <a:srgbClr val="FF0000"/>
                  </a:solidFill>
                </a:ln>
                <a:solidFill>
                  <a:srgbClr val="FFFF00"/>
                </a:solidFill>
              </a:rPr>
              <a:t> </a:t>
            </a:r>
            <a:r>
              <a:rPr lang="en-GB" sz="2000" b="1" i="1" dirty="0">
                <a:ln w="6350">
                  <a:solidFill>
                    <a:srgbClr val="FF0000"/>
                  </a:solidFill>
                </a:ln>
                <a:solidFill>
                  <a:srgbClr val="FFFF00"/>
                </a:solidFill>
              </a:rPr>
              <a:t>And in that place many believed in Jesus. </a:t>
            </a:r>
            <a:r>
              <a:rPr lang="en-GB" sz="2000" b="1" dirty="0">
                <a:ln w="6350">
                  <a:solidFill>
                    <a:srgbClr val="FF0000"/>
                  </a:solidFill>
                </a:ln>
                <a:solidFill>
                  <a:srgbClr val="FFFF00"/>
                </a:solidFill>
              </a:rPr>
              <a:t>(Quote from Greek version of Ps.82)</a:t>
            </a:r>
            <a:endParaRPr lang="en-GB" sz="2400" b="1" dirty="0">
              <a:ln w="6350">
                <a:solidFill>
                  <a:srgbClr val="FF0000"/>
                </a:solidFill>
              </a:ln>
              <a:solidFill>
                <a:srgbClr val="FFFF00"/>
              </a:solidFill>
            </a:endParaRPr>
          </a:p>
        </p:txBody>
      </p:sp>
    </p:spTree>
    <p:extLst>
      <p:ext uri="{BB962C8B-B14F-4D97-AF65-F5344CB8AC3E}">
        <p14:creationId xmlns:p14="http://schemas.microsoft.com/office/powerpoint/2010/main" val="935112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25019" y="170656"/>
            <a:ext cx="8266961"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1401773" y="1179840"/>
            <a:ext cx="5046452" cy="523220"/>
          </a:xfrm>
          <a:prstGeom prst="rect">
            <a:avLst/>
          </a:prstGeom>
          <a:noFill/>
        </p:spPr>
        <p:txBody>
          <a:bodyPr wrap="square" rtlCol="0">
            <a:spAutoFit/>
          </a:bodyPr>
          <a:lstStyle/>
          <a:p>
            <a:r>
              <a:rPr lang="en-GB" sz="2800" b="1" dirty="0">
                <a:solidFill>
                  <a:srgbClr val="FFFF00"/>
                </a:solidFill>
              </a:rPr>
              <a:t>Mounting opposition</a:t>
            </a:r>
          </a:p>
        </p:txBody>
      </p:sp>
    </p:spTree>
    <p:extLst>
      <p:ext uri="{BB962C8B-B14F-4D97-AF65-F5344CB8AC3E}">
        <p14:creationId xmlns:p14="http://schemas.microsoft.com/office/powerpoint/2010/main" val="4039463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3">
                                            <p:txEl>
                                              <p:pRg st="0" end="0"/>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16392" y="170656"/>
            <a:ext cx="8275588"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492990"/>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use of Scripture</a:t>
            </a:r>
          </a:p>
        </p:txBody>
      </p:sp>
    </p:spTree>
    <p:extLst>
      <p:ext uri="{BB962C8B-B14F-4D97-AF65-F5344CB8AC3E}">
        <p14:creationId xmlns:p14="http://schemas.microsoft.com/office/powerpoint/2010/main" val="1912513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42272" y="170656"/>
            <a:ext cx="8249708"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862322"/>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use of Scripture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Another opportunity to examine evidence</a:t>
            </a:r>
            <a:endParaRPr lang="en-GB" sz="2400" b="1" dirty="0">
              <a:ln w="6350">
                <a:noFill/>
              </a:ln>
              <a:solidFill>
                <a:srgbClr val="FFFF00"/>
              </a:solidFill>
            </a:endParaRPr>
          </a:p>
        </p:txBody>
      </p:sp>
    </p:spTree>
    <p:extLst>
      <p:ext uri="{BB962C8B-B14F-4D97-AF65-F5344CB8AC3E}">
        <p14:creationId xmlns:p14="http://schemas.microsoft.com/office/powerpoint/2010/main" val="7999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68151" y="170656"/>
            <a:ext cx="8223829"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231654"/>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use of Scripture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Another opportunity to examine evidence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Yet another attempt to seize him</a:t>
            </a:r>
            <a:endParaRPr lang="en-GB" sz="2400" b="1" dirty="0">
              <a:ln w="6350">
                <a:noFill/>
              </a:ln>
              <a:solidFill>
                <a:srgbClr val="FFFF00"/>
              </a:solidFill>
            </a:endParaRPr>
          </a:p>
        </p:txBody>
      </p:sp>
    </p:spTree>
    <p:extLst>
      <p:ext uri="{BB962C8B-B14F-4D97-AF65-F5344CB8AC3E}">
        <p14:creationId xmlns:p14="http://schemas.microsoft.com/office/powerpoint/2010/main" val="3113981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50898" y="170656"/>
            <a:ext cx="8241082"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600986"/>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use of Scripture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Another opportunity to examine evidence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Yet another attempt to seize him</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complete control</a:t>
            </a:r>
            <a:endParaRPr lang="en-GB" sz="2400" b="1" dirty="0">
              <a:ln w="6350">
                <a:noFill/>
              </a:ln>
              <a:solidFill>
                <a:srgbClr val="FFFF00"/>
              </a:solidFill>
            </a:endParaRPr>
          </a:p>
        </p:txBody>
      </p:sp>
    </p:spTree>
    <p:extLst>
      <p:ext uri="{BB962C8B-B14F-4D97-AF65-F5344CB8AC3E}">
        <p14:creationId xmlns:p14="http://schemas.microsoft.com/office/powerpoint/2010/main" val="248272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970318"/>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use of Scripture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Another opportunity to examine evidence</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Yet another attempt to seize him</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Jesus’ complete control</a:t>
            </a:r>
          </a:p>
          <a:p>
            <a:pPr marL="1076325" indent="-361950">
              <a:buClr>
                <a:schemeClr val="accent6">
                  <a:lumMod val="40000"/>
                  <a:lumOff val="60000"/>
                </a:schemeClr>
              </a:buClr>
              <a:buFont typeface="+mj-lt"/>
              <a:buAutoNum type="romanLcPeriod"/>
            </a:pPr>
            <a:r>
              <a:rPr lang="en-GB" sz="2400" b="1" dirty="0">
                <a:ln w="6350">
                  <a:noFill/>
                </a:ln>
                <a:solidFill>
                  <a:schemeClr val="accent6">
                    <a:lumMod val="60000"/>
                    <a:lumOff val="40000"/>
                  </a:schemeClr>
                </a:solidFill>
              </a:rPr>
              <a:t>Miracles aren’t everything</a:t>
            </a:r>
            <a:endParaRPr lang="en-GB" sz="2400" b="1" dirty="0">
              <a:ln w="6350">
                <a:noFill/>
              </a:ln>
              <a:solidFill>
                <a:srgbClr val="FFFF00"/>
              </a:solidFill>
            </a:endParaRPr>
          </a:p>
        </p:txBody>
      </p:sp>
    </p:spTree>
    <p:extLst>
      <p:ext uri="{BB962C8B-B14F-4D97-AF65-F5344CB8AC3E}">
        <p14:creationId xmlns:p14="http://schemas.microsoft.com/office/powerpoint/2010/main" val="768148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1000"/>
                                        <p:tgtEl>
                                          <p:spTgt spid="3">
                                            <p:txEl>
                                              <p:pRg st="9" end="9"/>
                                            </p:txEl>
                                          </p:spTgt>
                                        </p:tgtEl>
                                      </p:cBhvr>
                                    </p:animEffect>
                                    <p:anim calcmode="lin" valueType="num">
                                      <p:cBhvr>
                                        <p:cTn id="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862322"/>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endParaRPr lang="fr-FR" sz="2400" b="1" dirty="0">
              <a:solidFill>
                <a:srgbClr val="FFFF00"/>
              </a:solidFill>
            </a:endParaRPr>
          </a:p>
          <a:p>
            <a:r>
              <a:rPr lang="fr-FR" sz="2400" b="1" dirty="0">
                <a:solidFill>
                  <a:srgbClr val="FFFF00"/>
                </a:solidFill>
              </a:rPr>
              <a:t>Conclusion: </a:t>
            </a:r>
            <a:r>
              <a:rPr lang="fr-FR" sz="2400" b="1" dirty="0">
                <a:solidFill>
                  <a:schemeClr val="accent6">
                    <a:lumMod val="40000"/>
                    <a:lumOff val="60000"/>
                  </a:schemeClr>
                </a:solidFill>
              </a:rPr>
              <a:t>Symbol to substance</a:t>
            </a:r>
            <a:endParaRPr lang="en-GB" sz="2400" b="1" dirty="0">
              <a:solidFill>
                <a:schemeClr val="accent6">
                  <a:lumMod val="40000"/>
                  <a:lumOff val="60000"/>
                </a:schemeClr>
              </a:solidFill>
            </a:endParaRPr>
          </a:p>
        </p:txBody>
      </p:sp>
    </p:spTree>
    <p:extLst>
      <p:ext uri="{BB962C8B-B14F-4D97-AF65-F5344CB8AC3E}">
        <p14:creationId xmlns:p14="http://schemas.microsoft.com/office/powerpoint/2010/main" val="4247483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arn(inVertical)">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231654"/>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endParaRPr lang="fr-FR" sz="2400" b="1" dirty="0">
              <a:solidFill>
                <a:srgbClr val="FFFF00"/>
              </a:solidFill>
            </a:endParaRPr>
          </a:p>
          <a:p>
            <a:r>
              <a:rPr lang="fr-FR" sz="2400" b="1" dirty="0">
                <a:solidFill>
                  <a:srgbClr val="FFFF00"/>
                </a:solidFill>
              </a:rPr>
              <a:t>Conclusion: </a:t>
            </a:r>
            <a:r>
              <a:rPr lang="fr-FR" sz="2400" b="1" dirty="0">
                <a:solidFill>
                  <a:schemeClr val="accent6">
                    <a:lumMod val="40000"/>
                    <a:lumOff val="60000"/>
                  </a:schemeClr>
                </a:solidFill>
              </a:rPr>
              <a:t>Symbol to substance</a:t>
            </a:r>
          </a:p>
          <a:p>
            <a:pPr marL="715963" indent="-354013">
              <a:buFont typeface="Wingdings" panose="05000000000000000000" pitchFamily="2" charset="2"/>
              <a:buChar char="Ø"/>
            </a:pPr>
            <a:r>
              <a:rPr lang="en-GB" sz="2400" b="1" dirty="0">
                <a:solidFill>
                  <a:schemeClr val="accent6">
                    <a:lumMod val="40000"/>
                    <a:lumOff val="60000"/>
                  </a:schemeClr>
                </a:solidFill>
              </a:rPr>
              <a:t>Jesus = the New Temple</a:t>
            </a:r>
            <a:r>
              <a:rPr lang="en-GB" sz="2400" b="1" dirty="0">
                <a:solidFill>
                  <a:srgbClr val="FFFF00"/>
                </a:solidFill>
              </a:rPr>
              <a:t>	</a:t>
            </a:r>
          </a:p>
        </p:txBody>
      </p:sp>
    </p:spTree>
    <p:extLst>
      <p:ext uri="{BB962C8B-B14F-4D97-AF65-F5344CB8AC3E}">
        <p14:creationId xmlns:p14="http://schemas.microsoft.com/office/powerpoint/2010/main" val="1156977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600986"/>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endParaRPr lang="fr-FR" sz="2400" b="1" dirty="0">
              <a:solidFill>
                <a:srgbClr val="FFFF00"/>
              </a:solidFill>
            </a:endParaRPr>
          </a:p>
          <a:p>
            <a:r>
              <a:rPr lang="fr-FR" sz="2400" b="1" dirty="0">
                <a:solidFill>
                  <a:srgbClr val="FFFF00"/>
                </a:solidFill>
              </a:rPr>
              <a:t>Conclusion: </a:t>
            </a:r>
            <a:r>
              <a:rPr lang="fr-FR" sz="2400" b="1" dirty="0">
                <a:solidFill>
                  <a:schemeClr val="accent6">
                    <a:lumMod val="40000"/>
                    <a:lumOff val="60000"/>
                  </a:schemeClr>
                </a:solidFill>
              </a:rPr>
              <a:t>Symbol to substance</a:t>
            </a:r>
          </a:p>
          <a:p>
            <a:pPr marL="715963" indent="-354013">
              <a:buFont typeface="Wingdings" panose="05000000000000000000" pitchFamily="2" charset="2"/>
              <a:buChar char="Ø"/>
            </a:pPr>
            <a:r>
              <a:rPr lang="en-GB" sz="2000" b="1" dirty="0">
                <a:solidFill>
                  <a:schemeClr val="accent6">
                    <a:lumMod val="40000"/>
                    <a:lumOff val="60000"/>
                  </a:schemeClr>
                </a:solidFill>
              </a:rPr>
              <a:t>Jesus = the New Temple</a:t>
            </a:r>
          </a:p>
          <a:p>
            <a:pPr marL="715963" indent="-354013">
              <a:buFont typeface="Wingdings" panose="05000000000000000000" pitchFamily="2" charset="2"/>
              <a:buChar char="Ø"/>
            </a:pPr>
            <a:r>
              <a:rPr lang="en-GB" sz="2400" b="1" dirty="0">
                <a:solidFill>
                  <a:schemeClr val="accent6">
                    <a:lumMod val="40000"/>
                    <a:lumOff val="60000"/>
                  </a:schemeClr>
                </a:solidFill>
              </a:rPr>
              <a:t>Closed to truth</a:t>
            </a:r>
            <a:r>
              <a:rPr lang="en-GB" sz="2400" b="1" dirty="0">
                <a:solidFill>
                  <a:srgbClr val="FFFF00"/>
                </a:solidFill>
              </a:rPr>
              <a:t>	</a:t>
            </a:r>
          </a:p>
        </p:txBody>
      </p:sp>
    </p:spTree>
    <p:extLst>
      <p:ext uri="{BB962C8B-B14F-4D97-AF65-F5344CB8AC3E}">
        <p14:creationId xmlns:p14="http://schemas.microsoft.com/office/powerpoint/2010/main" val="2434473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fade">
                                      <p:cBhvr>
                                        <p:cTn id="7" dur="1000"/>
                                        <p:tgtEl>
                                          <p:spTgt spid="3">
                                            <p:txEl>
                                              <p:pRg st="8" end="8"/>
                                            </p:txEl>
                                          </p:spTgt>
                                        </p:tgtEl>
                                      </p:cBhvr>
                                    </p:animEffect>
                                    <p:anim calcmode="lin" valueType="num">
                                      <p:cBhvr>
                                        <p:cTn id="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3908762"/>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endParaRPr lang="fr-FR" sz="2400" b="1" dirty="0">
              <a:solidFill>
                <a:srgbClr val="FFFF00"/>
              </a:solidFill>
            </a:endParaRPr>
          </a:p>
          <a:p>
            <a:r>
              <a:rPr lang="fr-FR" sz="2400" b="1" dirty="0">
                <a:solidFill>
                  <a:srgbClr val="FFFF00"/>
                </a:solidFill>
              </a:rPr>
              <a:t>Conclusion: </a:t>
            </a:r>
            <a:r>
              <a:rPr lang="fr-FR" sz="2400" b="1" dirty="0">
                <a:solidFill>
                  <a:schemeClr val="accent6">
                    <a:lumMod val="40000"/>
                    <a:lumOff val="60000"/>
                  </a:schemeClr>
                </a:solidFill>
              </a:rPr>
              <a:t>Symbol to substance</a:t>
            </a:r>
          </a:p>
          <a:p>
            <a:pPr marL="715963" indent="-354013">
              <a:buFont typeface="Wingdings" panose="05000000000000000000" pitchFamily="2" charset="2"/>
              <a:buChar char="Ø"/>
            </a:pPr>
            <a:r>
              <a:rPr lang="en-GB" sz="2000" b="1" dirty="0">
                <a:solidFill>
                  <a:schemeClr val="accent6">
                    <a:lumMod val="40000"/>
                    <a:lumOff val="60000"/>
                  </a:schemeClr>
                </a:solidFill>
              </a:rPr>
              <a:t>Jesus = the New Temple</a:t>
            </a:r>
          </a:p>
          <a:p>
            <a:pPr marL="715963" indent="-354013">
              <a:buFont typeface="Wingdings" panose="05000000000000000000" pitchFamily="2" charset="2"/>
              <a:buChar char="Ø"/>
            </a:pPr>
            <a:r>
              <a:rPr lang="en-GB" sz="2000" b="1" dirty="0">
                <a:solidFill>
                  <a:schemeClr val="accent6">
                    <a:lumMod val="40000"/>
                    <a:lumOff val="60000"/>
                  </a:schemeClr>
                </a:solidFill>
              </a:rPr>
              <a:t>Closed to truth</a:t>
            </a:r>
          </a:p>
          <a:p>
            <a:pPr marL="715963" indent="-354013">
              <a:buFont typeface="Wingdings" panose="05000000000000000000" pitchFamily="2" charset="2"/>
              <a:buChar char="Ø"/>
            </a:pPr>
            <a:r>
              <a:rPr lang="en-GB" sz="2400" b="1" dirty="0">
                <a:solidFill>
                  <a:schemeClr val="accent6">
                    <a:lumMod val="40000"/>
                    <a:lumOff val="60000"/>
                  </a:schemeClr>
                </a:solidFill>
              </a:rPr>
              <a:t>What about us?</a:t>
            </a:r>
            <a:r>
              <a:rPr lang="en-GB" sz="2400" b="1" dirty="0">
                <a:solidFill>
                  <a:srgbClr val="FFFF00"/>
                </a:solidFill>
              </a:rPr>
              <a:t>	</a:t>
            </a:r>
          </a:p>
        </p:txBody>
      </p:sp>
    </p:spTree>
    <p:extLst>
      <p:ext uri="{BB962C8B-B14F-4D97-AF65-F5344CB8AC3E}">
        <p14:creationId xmlns:p14="http://schemas.microsoft.com/office/powerpoint/2010/main" val="2867781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1000"/>
                                        <p:tgtEl>
                                          <p:spTgt spid="3">
                                            <p:txEl>
                                              <p:pRg st="9" end="9"/>
                                            </p:txEl>
                                          </p:spTgt>
                                        </p:tgtEl>
                                      </p:cBhvr>
                                    </p:animEffect>
                                    <p:anim calcmode="lin" valueType="num">
                                      <p:cBhvr>
                                        <p:cTn id="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933645" y="170656"/>
            <a:ext cx="8258335"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4216539"/>
          </a:xfrm>
          <a:prstGeom prst="rect">
            <a:avLst/>
          </a:prstGeom>
          <a:noFill/>
        </p:spPr>
        <p:txBody>
          <a:bodyPr wrap="square" rtlCol="0">
            <a:spAutoFit/>
          </a:bodyPr>
          <a:lstStyle/>
          <a:p>
            <a:pPr marL="361950" indent="-361950">
              <a:buAutoNum type="arabicPeriod"/>
            </a:pPr>
            <a:r>
              <a:rPr lang="en-GB" sz="2400" b="1" dirty="0">
                <a:solidFill>
                  <a:srgbClr val="FFFF00"/>
                </a:solidFill>
              </a:rPr>
              <a:t>Challenge and response</a:t>
            </a:r>
          </a:p>
          <a:p>
            <a:pPr marL="361950" indent="-361950"/>
            <a:r>
              <a:rPr lang="en-GB" sz="2400" b="1" dirty="0">
                <a:solidFill>
                  <a:srgbClr val="FFFF00"/>
                </a:solidFill>
              </a:rPr>
              <a:t>2. Jesus and his sheep</a:t>
            </a:r>
          </a:p>
          <a:p>
            <a:r>
              <a:rPr lang="en-GB" sz="2400" b="1" dirty="0">
                <a:solidFill>
                  <a:srgbClr val="FFFF00"/>
                </a:solidFill>
              </a:rPr>
              <a:t>3.</a:t>
            </a:r>
            <a:r>
              <a:rPr lang="en-GB" sz="2800" b="1" dirty="0">
                <a:solidFill>
                  <a:srgbClr val="FFFF00"/>
                </a:solidFill>
              </a:rPr>
              <a:t> </a:t>
            </a:r>
            <a:r>
              <a:rPr lang="en-GB" sz="2400" b="1" dirty="0">
                <a:solidFill>
                  <a:srgbClr val="FFFF00"/>
                </a:solidFill>
              </a:rPr>
              <a:t>Jesus and his Father</a:t>
            </a:r>
          </a:p>
          <a:p>
            <a:pPr marL="361950" indent="-361950"/>
            <a:r>
              <a:rPr lang="en-GB" sz="2400" b="1" dirty="0">
                <a:solidFill>
                  <a:srgbClr val="FFFF00"/>
                </a:solidFill>
              </a:rPr>
              <a:t>4</a:t>
            </a:r>
            <a:r>
              <a:rPr lang="en-GB" sz="2800" b="1" dirty="0">
                <a:solidFill>
                  <a:srgbClr val="FFFF00"/>
                </a:solidFill>
              </a:rPr>
              <a:t>. </a:t>
            </a:r>
            <a:r>
              <a:rPr lang="en-GB" sz="2400" b="1" dirty="0">
                <a:solidFill>
                  <a:srgbClr val="FFFF00"/>
                </a:solidFill>
              </a:rPr>
              <a:t>Jewish reaction vv.31-33</a:t>
            </a:r>
          </a:p>
          <a:p>
            <a:r>
              <a:rPr lang="en-GB" sz="2800" b="1" dirty="0">
                <a:solidFill>
                  <a:srgbClr val="FFFF00"/>
                </a:solidFill>
              </a:rPr>
              <a:t>5.</a:t>
            </a:r>
            <a:r>
              <a:rPr lang="en-GB" sz="2400" b="1" dirty="0">
                <a:solidFill>
                  <a:srgbClr val="FFFF00"/>
                </a:solidFill>
              </a:rPr>
              <a:t> </a:t>
            </a:r>
            <a:r>
              <a:rPr lang="en-GB" sz="2800" b="1" dirty="0">
                <a:solidFill>
                  <a:srgbClr val="FFFF00"/>
                </a:solidFill>
              </a:rPr>
              <a:t>Jesus’ response and their reaction </a:t>
            </a:r>
            <a:r>
              <a:rPr lang="en-GB" sz="2400" b="1" dirty="0">
                <a:solidFill>
                  <a:srgbClr val="FFFF00"/>
                </a:solidFill>
              </a:rPr>
              <a:t>vv.34-42</a:t>
            </a:r>
          </a:p>
          <a:p>
            <a:endParaRPr lang="fr-FR" sz="2400" b="1" dirty="0">
              <a:solidFill>
                <a:srgbClr val="FFFF00"/>
              </a:solidFill>
            </a:endParaRPr>
          </a:p>
          <a:p>
            <a:r>
              <a:rPr lang="fr-FR" sz="2400" b="1" dirty="0">
                <a:solidFill>
                  <a:srgbClr val="FFFF00"/>
                </a:solidFill>
              </a:rPr>
              <a:t>Conclusion: </a:t>
            </a:r>
            <a:r>
              <a:rPr lang="fr-FR" sz="2400" b="1" dirty="0">
                <a:solidFill>
                  <a:schemeClr val="accent6">
                    <a:lumMod val="40000"/>
                    <a:lumOff val="60000"/>
                  </a:schemeClr>
                </a:solidFill>
              </a:rPr>
              <a:t>Symbol to substance</a:t>
            </a:r>
          </a:p>
          <a:p>
            <a:pPr marL="715963" indent="-354013">
              <a:buFont typeface="Wingdings" panose="05000000000000000000" pitchFamily="2" charset="2"/>
              <a:buChar char="Ø"/>
            </a:pPr>
            <a:r>
              <a:rPr lang="en-GB" sz="2000" b="1" dirty="0">
                <a:solidFill>
                  <a:schemeClr val="accent6">
                    <a:lumMod val="40000"/>
                    <a:lumOff val="60000"/>
                  </a:schemeClr>
                </a:solidFill>
              </a:rPr>
              <a:t>Jesus = the New Temple</a:t>
            </a:r>
          </a:p>
          <a:p>
            <a:pPr marL="715963" indent="-354013">
              <a:buFont typeface="Wingdings" panose="05000000000000000000" pitchFamily="2" charset="2"/>
              <a:buChar char="Ø"/>
            </a:pPr>
            <a:r>
              <a:rPr lang="en-GB" sz="2000" b="1" dirty="0">
                <a:solidFill>
                  <a:schemeClr val="accent6">
                    <a:lumMod val="40000"/>
                    <a:lumOff val="60000"/>
                  </a:schemeClr>
                </a:solidFill>
              </a:rPr>
              <a:t>Closed to truth</a:t>
            </a:r>
          </a:p>
          <a:p>
            <a:pPr marL="715963" indent="-354013">
              <a:buFont typeface="Wingdings" panose="05000000000000000000" pitchFamily="2" charset="2"/>
              <a:buChar char="Ø"/>
            </a:pPr>
            <a:r>
              <a:rPr lang="en-GB" sz="2000" b="1" dirty="0">
                <a:solidFill>
                  <a:schemeClr val="accent6">
                    <a:lumMod val="40000"/>
                    <a:lumOff val="60000"/>
                  </a:schemeClr>
                </a:solidFill>
              </a:rPr>
              <a:t>What about us?</a:t>
            </a:r>
          </a:p>
          <a:p>
            <a:pPr marL="715963" indent="-354013">
              <a:buFont typeface="Wingdings" panose="05000000000000000000" pitchFamily="2" charset="2"/>
              <a:buChar char="Ø"/>
            </a:pPr>
            <a:r>
              <a:rPr lang="en-GB" sz="2400" b="1" dirty="0">
                <a:solidFill>
                  <a:schemeClr val="accent6">
                    <a:lumMod val="40000"/>
                    <a:lumOff val="60000"/>
                  </a:schemeClr>
                </a:solidFill>
              </a:rPr>
              <a:t>Do we believe and follow our shepherd?</a:t>
            </a:r>
            <a:r>
              <a:rPr lang="en-GB" sz="2400" b="1" dirty="0">
                <a:solidFill>
                  <a:srgbClr val="FFFF00"/>
                </a:solidFill>
              </a:rPr>
              <a:t>	</a:t>
            </a:r>
          </a:p>
        </p:txBody>
      </p:sp>
    </p:spTree>
    <p:extLst>
      <p:ext uri="{BB962C8B-B14F-4D97-AF65-F5344CB8AC3E}">
        <p14:creationId xmlns:p14="http://schemas.microsoft.com/office/powerpoint/2010/main" val="81611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animEffect transition="in" filter="fade">
                                      <p:cBhvr>
                                        <p:cTn id="7" dur="1000"/>
                                        <p:tgtEl>
                                          <p:spTgt spid="3">
                                            <p:txEl>
                                              <p:pRg st="10" end="10"/>
                                            </p:txEl>
                                          </p:spTgt>
                                        </p:tgtEl>
                                      </p:cBhvr>
                                    </p:animEffect>
                                    <p:anim calcmode="lin" valueType="num">
                                      <p:cBhvr>
                                        <p:cTn id="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34906" y="170656"/>
            <a:ext cx="8957074"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1328469" y="1135052"/>
            <a:ext cx="5046452" cy="954107"/>
          </a:xfrm>
          <a:prstGeom prst="rect">
            <a:avLst/>
          </a:prstGeom>
          <a:noFill/>
        </p:spPr>
        <p:txBody>
          <a:bodyPr wrap="square" rtlCol="0">
            <a:spAutoFit/>
          </a:bodyPr>
          <a:lstStyle/>
          <a:p>
            <a:r>
              <a:rPr lang="en-GB" sz="2800" b="1" dirty="0">
                <a:solidFill>
                  <a:srgbClr val="FFFF00"/>
                </a:solidFill>
              </a:rPr>
              <a:t>Mounting opposition</a:t>
            </a:r>
          </a:p>
          <a:p>
            <a:r>
              <a:rPr lang="en-GB" sz="2800" b="1" dirty="0">
                <a:solidFill>
                  <a:srgbClr val="FFFF00"/>
                </a:solidFill>
              </a:rPr>
              <a:t>Jewish leader’s hypocrisy</a:t>
            </a:r>
          </a:p>
        </p:txBody>
      </p:sp>
    </p:spTree>
    <p:extLst>
      <p:ext uri="{BB962C8B-B14F-4D97-AF65-F5344CB8AC3E}">
        <p14:creationId xmlns:p14="http://schemas.microsoft.com/office/powerpoint/2010/main" val="876533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26279" y="170656"/>
            <a:ext cx="8965701"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1337095" y="1199072"/>
            <a:ext cx="5046452" cy="1384995"/>
          </a:xfrm>
          <a:prstGeom prst="rect">
            <a:avLst/>
          </a:prstGeom>
          <a:noFill/>
        </p:spPr>
        <p:txBody>
          <a:bodyPr wrap="square" rtlCol="0">
            <a:spAutoFit/>
          </a:bodyPr>
          <a:lstStyle/>
          <a:p>
            <a:r>
              <a:rPr lang="en-GB" sz="2800" b="1" dirty="0">
                <a:solidFill>
                  <a:srgbClr val="FFFF00"/>
                </a:solidFill>
              </a:rPr>
              <a:t>Mounting opposition</a:t>
            </a:r>
          </a:p>
          <a:p>
            <a:r>
              <a:rPr lang="en-GB" sz="2800" b="1" dirty="0">
                <a:solidFill>
                  <a:srgbClr val="FFFF00"/>
                </a:solidFill>
              </a:rPr>
              <a:t>Jewish leader’s hypocrisy</a:t>
            </a:r>
          </a:p>
          <a:p>
            <a:r>
              <a:rPr lang="en-GB" sz="2800" b="1" dirty="0">
                <a:solidFill>
                  <a:srgbClr val="FFFF00"/>
                </a:solidFill>
              </a:rPr>
              <a:t>Feast of dedication</a:t>
            </a:r>
          </a:p>
        </p:txBody>
      </p:sp>
    </p:spTree>
    <p:extLst>
      <p:ext uri="{BB962C8B-B14F-4D97-AF65-F5344CB8AC3E}">
        <p14:creationId xmlns:p14="http://schemas.microsoft.com/office/powerpoint/2010/main" val="106824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nodeType="withEffect">
                                  <p:stCondLst>
                                    <p:cond delay="0"/>
                                  </p:stCondLst>
                                  <p:iterate type="lt">
                                    <p:tmPct val="10000"/>
                                  </p:iterate>
                                  <p:childTnLst>
                                    <p:animMotion origin="layout" path="M -6.25E-7 4.44444E-6 L -6.25E-7 -0.07223 " pathEditMode="relative" rAng="0" ptsTypes="AA">
                                      <p:cBhvr>
                                        <p:cTn id="6" dur="250" accel="50000" decel="50000" autoRev="1" fill="hold">
                                          <p:stCondLst>
                                            <p:cond delay="0"/>
                                          </p:stCondLst>
                                        </p:cTn>
                                        <p:tgtEl>
                                          <p:spTgt spid="3">
                                            <p:txEl>
                                              <p:pRg st="2" end="2"/>
                                            </p:txEl>
                                          </p:spTgt>
                                        </p:tgtEl>
                                        <p:attrNameLst>
                                          <p:attrName>ppt_x</p:attrName>
                                          <p:attrName>ppt_y</p:attrName>
                                        </p:attrNameLst>
                                      </p:cBhvr>
                                      <p:rCtr x="0" y="-3611"/>
                                    </p:animMotion>
                                    <p:animRot by="1500000">
                                      <p:cBhvr>
                                        <p:cTn id="7" dur="125" fill="hold">
                                          <p:stCondLst>
                                            <p:cond delay="0"/>
                                          </p:stCondLst>
                                        </p:cTn>
                                        <p:tgtEl>
                                          <p:spTgt spid="3">
                                            <p:txEl>
                                              <p:pRg st="2" end="2"/>
                                            </p:txEl>
                                          </p:spTgt>
                                        </p:tgtEl>
                                        <p:attrNameLst>
                                          <p:attrName>r</p:attrName>
                                        </p:attrNameLst>
                                      </p:cBhvr>
                                    </p:animRot>
                                    <p:animRot by="-1500000">
                                      <p:cBhvr>
                                        <p:cTn id="8" dur="125" fill="hold">
                                          <p:stCondLst>
                                            <p:cond delay="125"/>
                                          </p:stCondLst>
                                        </p:cTn>
                                        <p:tgtEl>
                                          <p:spTgt spid="3">
                                            <p:txEl>
                                              <p:pRg st="2" end="2"/>
                                            </p:txEl>
                                          </p:spTgt>
                                        </p:tgtEl>
                                        <p:attrNameLst>
                                          <p:attrName>r</p:attrName>
                                        </p:attrNameLst>
                                      </p:cBhvr>
                                    </p:animRot>
                                    <p:animRot by="-1500000">
                                      <p:cBhvr>
                                        <p:cTn id="9" dur="125" fill="hold">
                                          <p:stCondLst>
                                            <p:cond delay="250"/>
                                          </p:stCondLst>
                                        </p:cTn>
                                        <p:tgtEl>
                                          <p:spTgt spid="3">
                                            <p:txEl>
                                              <p:pRg st="2" end="2"/>
                                            </p:txEl>
                                          </p:spTgt>
                                        </p:tgtEl>
                                        <p:attrNameLst>
                                          <p:attrName>r</p:attrName>
                                        </p:attrNameLst>
                                      </p:cBhvr>
                                    </p:animRot>
                                    <p:animRot by="1500000">
                                      <p:cBhvr>
                                        <p:cTn id="10"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09026" y="170656"/>
            <a:ext cx="8982954" cy="1028416"/>
          </a:xfrm>
        </p:spPr>
        <p:txBody>
          <a:bodyPr anchor="t">
            <a:normAutofit/>
          </a:bodyPr>
          <a:lstStyle/>
          <a:p>
            <a:pPr algn="ctr"/>
            <a:r>
              <a:rPr lang="en-GB" sz="3600" b="1" cap="none" dirty="0">
                <a:ln w="19050">
                  <a:solidFill>
                    <a:schemeClr val="bg1"/>
                  </a:solidFill>
                </a:ln>
                <a:solidFill>
                  <a:srgbClr val="FFFF00"/>
                </a:solidFill>
              </a:rPr>
              <a:t>Attentive sheep or rebellious goats?</a:t>
            </a:r>
            <a:br>
              <a:rPr lang="en-GB" sz="3600" b="1" cap="none" dirty="0">
                <a:ln w="19050">
                  <a:solidFill>
                    <a:schemeClr val="bg1"/>
                  </a:solidFill>
                </a:ln>
                <a:solidFill>
                  <a:srgbClr val="FFFF00"/>
                </a:solidFill>
              </a:rPr>
            </a:br>
            <a:r>
              <a:rPr lang="en-GB" sz="24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1631216"/>
          </a:xfrm>
          <a:prstGeom prst="rect">
            <a:avLst/>
          </a:prstGeom>
          <a:noFill/>
        </p:spPr>
        <p:txBody>
          <a:bodyPr wrap="square" rtlCol="0">
            <a:spAutoFit/>
          </a:bodyPr>
          <a:lstStyle/>
          <a:p>
            <a:pPr marL="361950" indent="-361950"/>
            <a:r>
              <a:rPr lang="en-GB" sz="2800" b="1" dirty="0">
                <a:solidFill>
                  <a:srgbClr val="FFFF00"/>
                </a:solidFill>
              </a:rPr>
              <a:t>1. Challenge and response - </a:t>
            </a:r>
            <a:r>
              <a:rPr lang="en-GB" sz="2400" b="1" i="1" dirty="0">
                <a:ln w="12700">
                  <a:solidFill>
                    <a:schemeClr val="accent1"/>
                  </a:solidFill>
                </a:ln>
                <a:solidFill>
                  <a:srgbClr val="FFFF00"/>
                </a:solidFill>
              </a:rPr>
              <a:t>The Jews who were there gathered round him, saying, ‘How long will you keep us in suspense? If you are the Messiah, tell us plainly.’ Jesus answered, ‘I did tell you, but you do not believe. The works I do in my Father’s name testify about me’ </a:t>
            </a:r>
            <a:r>
              <a:rPr lang="en-GB" sz="2400" b="1" dirty="0">
                <a:ln w="12700">
                  <a:solidFill>
                    <a:schemeClr val="accent1"/>
                  </a:solidFill>
                </a:ln>
                <a:solidFill>
                  <a:srgbClr val="FFFF00"/>
                </a:solidFill>
              </a:rPr>
              <a:t>(vv.24-25)</a:t>
            </a:r>
            <a:endParaRPr lang="en-GB" sz="2800" b="1" dirty="0">
              <a:ln w="12700">
                <a:solidFill>
                  <a:schemeClr val="accent1"/>
                </a:solidFill>
              </a:ln>
              <a:solidFill>
                <a:srgbClr val="FFFF00"/>
              </a:solidFill>
            </a:endParaRPr>
          </a:p>
        </p:txBody>
      </p:sp>
    </p:spTree>
    <p:extLst>
      <p:ext uri="{BB962C8B-B14F-4D97-AF65-F5344CB8AC3E}">
        <p14:creationId xmlns:p14="http://schemas.microsoft.com/office/powerpoint/2010/main" val="4113922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43532" y="170656"/>
            <a:ext cx="8948448"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954107"/>
          </a:xfrm>
          <a:prstGeom prst="rect">
            <a:avLst/>
          </a:prstGeom>
          <a:noFill/>
        </p:spPr>
        <p:txBody>
          <a:bodyPr wrap="square" rtlCol="0">
            <a:spAutoFit/>
          </a:bodyPr>
          <a:lstStyle/>
          <a:p>
            <a:pPr marL="514350" indent="-514350">
              <a:buAutoNum type="arabicPeriod"/>
            </a:pPr>
            <a:r>
              <a:rPr lang="en-GB" sz="2800" b="1" dirty="0">
                <a:solidFill>
                  <a:srgbClr val="FFFF00"/>
                </a:solidFill>
              </a:rPr>
              <a:t>Challenge and response</a:t>
            </a:r>
          </a:p>
          <a:p>
            <a:pPr marL="1028700" lvl="1" indent="-485775">
              <a:buFont typeface="+mj-lt"/>
              <a:buAutoNum type="romanLcPeriod"/>
            </a:pPr>
            <a:r>
              <a:rPr lang="en-GB" sz="2800" b="1" dirty="0">
                <a:ln w="12700">
                  <a:noFill/>
                </a:ln>
              </a:rPr>
              <a:t>Do actions speak louder than words?</a:t>
            </a:r>
          </a:p>
        </p:txBody>
      </p:sp>
    </p:spTree>
    <p:extLst>
      <p:ext uri="{BB962C8B-B14F-4D97-AF65-F5344CB8AC3E}">
        <p14:creationId xmlns:p14="http://schemas.microsoft.com/office/powerpoint/2010/main" val="1638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43532" y="170656"/>
            <a:ext cx="8948448"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1323439"/>
          </a:xfrm>
          <a:prstGeom prst="rect">
            <a:avLst/>
          </a:prstGeom>
          <a:noFill/>
        </p:spPr>
        <p:txBody>
          <a:bodyPr wrap="square" rtlCol="0">
            <a:spAutoFit/>
          </a:bodyPr>
          <a:lstStyle/>
          <a:p>
            <a:pPr marL="514350" indent="-514350">
              <a:buAutoNum type="arabicPeriod"/>
            </a:pPr>
            <a:r>
              <a:rPr lang="en-GB" sz="2800" b="1" dirty="0">
                <a:solidFill>
                  <a:srgbClr val="FFFF00"/>
                </a:solidFill>
              </a:rPr>
              <a:t>Challenge and response</a:t>
            </a:r>
          </a:p>
          <a:p>
            <a:pPr marL="1028700" lvl="1" indent="-485775">
              <a:buFont typeface="+mj-lt"/>
              <a:buAutoNum type="romanLcPeriod"/>
            </a:pPr>
            <a:r>
              <a:rPr lang="en-GB" sz="2400" b="1" dirty="0">
                <a:ln w="12700">
                  <a:noFill/>
                </a:ln>
              </a:rPr>
              <a:t>Do actions speak louder than words?</a:t>
            </a:r>
          </a:p>
          <a:p>
            <a:pPr marL="1028700" lvl="1" indent="-485775">
              <a:buFont typeface="+mj-lt"/>
              <a:buAutoNum type="romanLcPeriod"/>
            </a:pPr>
            <a:r>
              <a:rPr lang="en-GB" sz="2800" b="1" dirty="0">
                <a:ln w="12700">
                  <a:noFill/>
                </a:ln>
              </a:rPr>
              <a:t>Actions are not enough! – Explanations needed.</a:t>
            </a:r>
          </a:p>
        </p:txBody>
      </p:sp>
    </p:spTree>
    <p:extLst>
      <p:ext uri="{BB962C8B-B14F-4D97-AF65-F5344CB8AC3E}">
        <p14:creationId xmlns:p14="http://schemas.microsoft.com/office/powerpoint/2010/main" val="2051527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17653" y="170656"/>
            <a:ext cx="8974327"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2369880"/>
          </a:xfrm>
          <a:prstGeom prst="rect">
            <a:avLst/>
          </a:prstGeom>
          <a:noFill/>
        </p:spPr>
        <p:txBody>
          <a:bodyPr wrap="square" rtlCol="0">
            <a:spAutoFit/>
          </a:bodyPr>
          <a:lstStyle/>
          <a:p>
            <a:pPr marL="514350" indent="-514350">
              <a:buAutoNum type="arabicPeriod"/>
            </a:pPr>
            <a:r>
              <a:rPr lang="en-GB" sz="2400" b="1" dirty="0">
                <a:solidFill>
                  <a:srgbClr val="FFFF00"/>
                </a:solidFill>
              </a:rPr>
              <a:t>Challenge and response</a:t>
            </a:r>
          </a:p>
          <a:p>
            <a:pPr marL="361950" indent="-361950"/>
            <a:r>
              <a:rPr lang="en-GB" sz="2800" b="1" dirty="0">
                <a:solidFill>
                  <a:srgbClr val="FFFF00"/>
                </a:solidFill>
              </a:rPr>
              <a:t>2. Jesus and his sheep – </a:t>
            </a:r>
            <a:r>
              <a:rPr lang="en-GB" sz="2800" b="1" i="1" dirty="0">
                <a:ln>
                  <a:solidFill>
                    <a:schemeClr val="accent1"/>
                  </a:solidFill>
                </a:ln>
                <a:solidFill>
                  <a:srgbClr val="FFFF00"/>
                </a:solidFill>
              </a:rPr>
              <a:t>“</a:t>
            </a:r>
            <a:r>
              <a:rPr lang="en-GB" sz="2400" b="1" i="1" dirty="0">
                <a:ln w="12700">
                  <a:solidFill>
                    <a:schemeClr val="accent1"/>
                  </a:solidFill>
                </a:ln>
                <a:solidFill>
                  <a:srgbClr val="FFFF00"/>
                </a:solidFill>
              </a:rPr>
              <a:t>I told you, and you do not believe; the works that I do in My Father’s name, these testify of Me. But you do not believe because you are not of My sheep. My sheep hear My voice, and I know them, and they follow Me; and I give eternal life to them, and they will never perish; and no one will snatch them out of My hand” </a:t>
            </a:r>
            <a:r>
              <a:rPr lang="en-GB" sz="2400" b="1" dirty="0">
                <a:ln w="12700">
                  <a:solidFill>
                    <a:schemeClr val="accent1"/>
                  </a:solidFill>
                </a:ln>
                <a:solidFill>
                  <a:srgbClr val="FFFF00"/>
                </a:solidFill>
              </a:rPr>
              <a:t>(vv.25-28)</a:t>
            </a:r>
            <a:endParaRPr lang="en-GB" sz="2800" b="1" dirty="0">
              <a:solidFill>
                <a:srgbClr val="FFFF00"/>
              </a:solidFill>
            </a:endParaRPr>
          </a:p>
        </p:txBody>
      </p:sp>
    </p:spTree>
    <p:extLst>
      <p:ext uri="{BB962C8B-B14F-4D97-AF65-F5344CB8AC3E}">
        <p14:creationId xmlns:p14="http://schemas.microsoft.com/office/powerpoint/2010/main" val="160446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7D6507-8E8D-40E1-A7B9-63012EF949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3FF3D86-2916-4F9F-9752-304810CF59AE}"/>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AB048875-14D1-4CC7-8AC3-7ABC73AAAF1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050A7EF6-4883-4EAC-9FD6-FCB2622A7C42}"/>
              </a:ext>
            </a:extLst>
          </p:cNvPr>
          <p:cNvSpPr>
            <a:spLocks noGrp="1"/>
          </p:cNvSpPr>
          <p:nvPr>
            <p:ph type="ctrTitle"/>
          </p:nvPr>
        </p:nvSpPr>
        <p:spPr>
          <a:xfrm>
            <a:off x="3226279" y="170656"/>
            <a:ext cx="8965701" cy="1028416"/>
          </a:xfrm>
        </p:spPr>
        <p:txBody>
          <a:bodyPr anchor="t">
            <a:normAutofit fontScale="90000"/>
          </a:bodyPr>
          <a:lstStyle/>
          <a:p>
            <a:pPr algn="ctr"/>
            <a:r>
              <a:rPr lang="en-GB" sz="4000" b="1" cap="none" dirty="0">
                <a:ln w="19050">
                  <a:solidFill>
                    <a:schemeClr val="bg1"/>
                  </a:solidFill>
                </a:ln>
                <a:solidFill>
                  <a:srgbClr val="FFFF00"/>
                </a:solidFill>
              </a:rPr>
              <a:t>Attentive sheep or rebellious goats?</a:t>
            </a:r>
            <a:br>
              <a:rPr lang="en-GB" sz="4000" b="1" cap="none" dirty="0">
                <a:ln w="19050">
                  <a:solidFill>
                    <a:schemeClr val="bg1"/>
                  </a:solidFill>
                </a:ln>
                <a:solidFill>
                  <a:srgbClr val="FFFF00"/>
                </a:solidFill>
              </a:rPr>
            </a:br>
            <a:r>
              <a:rPr lang="en-GB" sz="2700" b="1" cap="none" dirty="0">
                <a:ln w="19050">
                  <a:solidFill>
                    <a:schemeClr val="bg1"/>
                  </a:solidFill>
                </a:ln>
                <a:solidFill>
                  <a:srgbClr val="FFFF00"/>
                </a:solidFill>
              </a:rPr>
              <a:t>John 10 22-42</a:t>
            </a:r>
          </a:p>
        </p:txBody>
      </p:sp>
      <p:sp>
        <p:nvSpPr>
          <p:cNvPr id="3" name="TextBox 2">
            <a:extLst>
              <a:ext uri="{FF2B5EF4-FFF2-40B4-BE49-F238E27FC236}">
                <a16:creationId xmlns:a16="http://schemas.microsoft.com/office/drawing/2014/main" id="{BCC6D0F0-8B2D-4048-9ED3-4A0D84EE343E}"/>
              </a:ext>
            </a:extLst>
          </p:cNvPr>
          <p:cNvSpPr txBox="1"/>
          <p:nvPr/>
        </p:nvSpPr>
        <p:spPr>
          <a:xfrm>
            <a:off x="345056" y="1268083"/>
            <a:ext cx="11499011" cy="1323439"/>
          </a:xfrm>
          <a:prstGeom prst="rect">
            <a:avLst/>
          </a:prstGeom>
          <a:noFill/>
        </p:spPr>
        <p:txBody>
          <a:bodyPr wrap="square" rtlCol="0">
            <a:spAutoFit/>
          </a:bodyPr>
          <a:lstStyle/>
          <a:p>
            <a:pPr marL="514350" indent="-514350">
              <a:buAutoNum type="arabicPeriod"/>
            </a:pPr>
            <a:r>
              <a:rPr lang="en-GB" sz="2400" b="1" dirty="0">
                <a:solidFill>
                  <a:srgbClr val="FFFF00"/>
                </a:solidFill>
              </a:rPr>
              <a:t>Challenge and response</a:t>
            </a:r>
          </a:p>
          <a:p>
            <a:pPr marL="361950" indent="-361950"/>
            <a:r>
              <a:rPr lang="en-GB" sz="2800" b="1" dirty="0">
                <a:solidFill>
                  <a:srgbClr val="FFFF00"/>
                </a:solidFill>
              </a:rPr>
              <a:t>2. Jesus and his sheep</a:t>
            </a:r>
          </a:p>
          <a:p>
            <a:pPr marL="895350" indent="-352425">
              <a:buClr>
                <a:schemeClr val="accent6">
                  <a:lumMod val="40000"/>
                  <a:lumOff val="60000"/>
                </a:schemeClr>
              </a:buClr>
              <a:buFont typeface="+mj-lt"/>
              <a:buAutoNum type="romanLcPeriod"/>
            </a:pPr>
            <a:r>
              <a:rPr lang="en-GB" sz="2800" b="1" dirty="0">
                <a:solidFill>
                  <a:srgbClr val="FFFF00"/>
                </a:solidFill>
              </a:rPr>
              <a:t>	</a:t>
            </a:r>
            <a:r>
              <a:rPr lang="en-GB" sz="2800" b="1" dirty="0">
                <a:solidFill>
                  <a:schemeClr val="accent6">
                    <a:lumMod val="40000"/>
                    <a:lumOff val="60000"/>
                  </a:schemeClr>
                </a:solidFill>
              </a:rPr>
              <a:t>Jesus’ sheep hear his voice</a:t>
            </a:r>
          </a:p>
        </p:txBody>
      </p:sp>
    </p:spTree>
    <p:extLst>
      <p:ext uri="{BB962C8B-B14F-4D97-AF65-F5344CB8AC3E}">
        <p14:creationId xmlns:p14="http://schemas.microsoft.com/office/powerpoint/2010/main" val="292388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1698</TotalTime>
  <Words>1108</Words>
  <Application>Microsoft Office PowerPoint</Application>
  <PresentationFormat>Widescreen</PresentationFormat>
  <Paragraphs>178</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Century Gothic</vt:lpstr>
      <vt:lpstr>Wingdings</vt:lpstr>
      <vt:lpstr>Vapor Trail</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lpstr>Attentive sheep or rebellious goats? John 10 22-42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the Light of the World John 8:12-30</dc:title>
  <dc:creator>IT Team</dc:creator>
  <cp:lastModifiedBy>Colin Howells</cp:lastModifiedBy>
  <cp:revision>81</cp:revision>
  <dcterms:created xsi:type="dcterms:W3CDTF">2017-09-21T07:28:29Z</dcterms:created>
  <dcterms:modified xsi:type="dcterms:W3CDTF">2018-05-24T11:09:01Z</dcterms:modified>
</cp:coreProperties>
</file>